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283" r:id="rId6"/>
    <p:sldId id="692" r:id="rId7"/>
    <p:sldId id="693" r:id="rId8"/>
    <p:sldId id="756" r:id="rId9"/>
    <p:sldId id="757" r:id="rId10"/>
    <p:sldId id="758" r:id="rId11"/>
    <p:sldId id="719" r:id="rId12"/>
    <p:sldId id="759" r:id="rId13"/>
    <p:sldId id="698" r:id="rId14"/>
    <p:sldId id="699" r:id="rId15"/>
    <p:sldId id="700" r:id="rId16"/>
    <p:sldId id="701" r:id="rId17"/>
    <p:sldId id="705" r:id="rId18"/>
    <p:sldId id="706" r:id="rId19"/>
    <p:sldId id="707" r:id="rId20"/>
    <p:sldId id="708" r:id="rId21"/>
    <p:sldId id="709" r:id="rId22"/>
    <p:sldId id="710" r:id="rId23"/>
    <p:sldId id="712" r:id="rId24"/>
    <p:sldId id="713" r:id="rId25"/>
    <p:sldId id="721" r:id="rId26"/>
    <p:sldId id="722" r:id="rId27"/>
    <p:sldId id="760" r:id="rId28"/>
    <p:sldId id="761" r:id="rId29"/>
    <p:sldId id="762" r:id="rId30"/>
    <p:sldId id="763" r:id="rId31"/>
    <p:sldId id="723" r:id="rId32"/>
    <p:sldId id="724" r:id="rId33"/>
    <p:sldId id="725" r:id="rId34"/>
    <p:sldId id="726" r:id="rId35"/>
    <p:sldId id="727" r:id="rId36"/>
    <p:sldId id="728" r:id="rId37"/>
    <p:sldId id="729" r:id="rId38"/>
    <p:sldId id="730" r:id="rId39"/>
    <p:sldId id="731" r:id="rId40"/>
    <p:sldId id="732" r:id="rId41"/>
    <p:sldId id="733" r:id="rId42"/>
    <p:sldId id="734" r:id="rId43"/>
    <p:sldId id="735" r:id="rId44"/>
    <p:sldId id="736" r:id="rId45"/>
    <p:sldId id="737" r:id="rId46"/>
    <p:sldId id="738" r:id="rId47"/>
    <p:sldId id="739" r:id="rId48"/>
    <p:sldId id="740" r:id="rId49"/>
    <p:sldId id="741" r:id="rId50"/>
    <p:sldId id="742" r:id="rId51"/>
    <p:sldId id="743" r:id="rId52"/>
    <p:sldId id="744" r:id="rId53"/>
    <p:sldId id="745" r:id="rId54"/>
    <p:sldId id="746" r:id="rId55"/>
    <p:sldId id="747" r:id="rId56"/>
    <p:sldId id="748" r:id="rId57"/>
    <p:sldId id="749" r:id="rId58"/>
    <p:sldId id="750" r:id="rId59"/>
    <p:sldId id="751" r:id="rId60"/>
    <p:sldId id="75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3.png"/><Relationship Id="rId4" Type="http://schemas.openxmlformats.org/officeDocument/2006/relationships/image" Target="../media/image50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 Math 1A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Sections 3.1, 3.2(1-3)</a:t>
            </a:r>
            <a:endParaRPr lang="en-US" u="sng" dirty="0"/>
          </a:p>
          <a:p>
            <a:pPr eaLnBrk="1" hangingPunct="1"/>
            <a:r>
              <a:rPr lang="en-US" dirty="0" smtClean="0"/>
              <a:t>Percentage Conversions, Solving Percentage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0"/>
            <a:ext cx="868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fraction to a percent. If necessary, round the percentage to the nearest tenth.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819400"/>
                <a:ext cx="90088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9400"/>
                <a:ext cx="900888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2889018"/>
                <a:ext cx="92929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889018"/>
                <a:ext cx="929293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6377" y="2889018"/>
                <a:ext cx="212346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100%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377" y="2889018"/>
                <a:ext cx="2123465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67161" y="3886200"/>
                <a:ext cx="156683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300%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61" y="3886200"/>
                <a:ext cx="1566839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6546" y="4815433"/>
                <a:ext cx="1368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=60%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546" y="4815433"/>
                <a:ext cx="13680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7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808" y="2817077"/>
                <a:ext cx="109235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2817077"/>
                <a:ext cx="1092350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0" y="2893091"/>
                <a:ext cx="11280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3091"/>
                <a:ext cx="1128066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9389" y="2893091"/>
                <a:ext cx="221208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∙100%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89" y="2893091"/>
                <a:ext cx="2212080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7200" y="3890630"/>
                <a:ext cx="176561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1900%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90630"/>
                <a:ext cx="176561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4792415"/>
                <a:ext cx="1368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=95%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792415"/>
                <a:ext cx="13680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2400" y="1524000"/>
            <a:ext cx="868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fraction to a percent. If necessary, round the percentage to the nearest tenth. (Example)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51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1464" y="2819400"/>
                <a:ext cx="1067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64" y="2819400"/>
                <a:ext cx="1067023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9400" y="2819214"/>
                <a:ext cx="11280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819214"/>
                <a:ext cx="1128066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7466" y="2832100"/>
                <a:ext cx="232223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100%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6" y="2832100"/>
                <a:ext cx="2322239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7600" y="3892117"/>
                <a:ext cx="2064348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800%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800" b="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892117"/>
                <a:ext cx="2064348" cy="1332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47466" y="4963180"/>
                <a:ext cx="1640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=53.3%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6" y="4963180"/>
                <a:ext cx="16405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2400" y="1447800"/>
            <a:ext cx="868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fraction to a percent. If necessary, round the percentage to the nearest tenth. (Example)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71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808" y="2766523"/>
                <a:ext cx="111030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)1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2766523"/>
                <a:ext cx="1110304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0400" y="2754531"/>
                <a:ext cx="11280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754531"/>
                <a:ext cx="1128066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28466" y="2789846"/>
                <a:ext cx="232223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100%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66" y="2789846"/>
                <a:ext cx="2322239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797" y="3926456"/>
                <a:ext cx="176561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1300%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7" y="3926456"/>
                <a:ext cx="176561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5800" y="4963180"/>
                <a:ext cx="18393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=162.5%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63180"/>
                <a:ext cx="183935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600" y="2776525"/>
                <a:ext cx="104907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76525"/>
                <a:ext cx="1049070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2400" y="1524000"/>
            <a:ext cx="868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fraction to a percent. If necessary, round the percentage to the nearest tenth. (Example)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53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00200"/>
                <a:ext cx="84582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/>
                  <a:t>Percent to Decimal:</a:t>
                </a:r>
                <a:endParaRPr lang="en-US" sz="2800" dirty="0"/>
              </a:p>
              <a:p>
                <a:endParaRPr lang="en-US" sz="2800" u="sng" dirty="0"/>
              </a:p>
              <a:p>
                <a:r>
                  <a:rPr lang="en-US" sz="2800" dirty="0" smtClean="0"/>
                  <a:t>To convert a percentage to a decimal </a:t>
                </a:r>
                <a:r>
                  <a:rPr lang="en-US" sz="2800" b="1" dirty="0" smtClean="0"/>
                  <a:t>divide</a:t>
                </a:r>
                <a:r>
                  <a:rPr lang="en-US" sz="2800" dirty="0" smtClean="0"/>
                  <a:t> the percentage by 100% and “cancel” the % signs.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Remember that division by a power of 10 simply moves the decimal point to the left.  In this case since we are dividing by 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we would move the decimal point two positions to the left.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4582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441" t="-1536" r="-28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52600"/>
            <a:ext cx="823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Convert each percentage to a decimal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895600"/>
                <a:ext cx="1597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43%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15972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431" y="4572000"/>
                <a:ext cx="1360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5%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31" y="4572000"/>
                <a:ext cx="136069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5192" y="2895599"/>
                <a:ext cx="2421240" cy="103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43%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=.43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92" y="2895599"/>
                <a:ext cx="2421240" cy="1036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4495800"/>
                <a:ext cx="2421240" cy="104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5%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=.05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495800"/>
                <a:ext cx="2421240" cy="10467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4876800" y="2941758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964812" y="3551358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800600" y="45720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029200" y="51816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71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52600"/>
            <a:ext cx="823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Convert each percentage to a decimal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895600"/>
                <a:ext cx="1787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120%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178786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431" y="4572000"/>
                <a:ext cx="1920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18.7%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31" y="4572000"/>
                <a:ext cx="192091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5192" y="2895599"/>
                <a:ext cx="2648867" cy="103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120%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=1.20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92" y="2895599"/>
                <a:ext cx="2648867" cy="1036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5192" y="4571999"/>
                <a:ext cx="2733825" cy="103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18.7%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=.187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92" y="4571999"/>
                <a:ext cx="2733825" cy="10367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4953000" y="2941758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953000" y="3551358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078625" y="4605458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002425" y="5215633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86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524000"/>
                <a:ext cx="84582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/>
                  <a:t>Decimal to </a:t>
                </a:r>
                <a:r>
                  <a:rPr lang="en-US" sz="2800" u="sng" dirty="0"/>
                  <a:t>Percent:</a:t>
                </a:r>
                <a:endParaRPr lang="en-US" sz="2800" dirty="0"/>
              </a:p>
              <a:p>
                <a:endParaRPr lang="en-US" sz="2800" u="sng" dirty="0"/>
              </a:p>
              <a:p>
                <a:r>
                  <a:rPr lang="en-US" sz="2800" dirty="0" smtClean="0"/>
                  <a:t>To convert a decimal to a percentage multiply the decimal by 100% (which “adds” a % sign).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Remember that multiplication by a power of 10 simply moves the decimal point to the right.  In this case since we are multiplying by 100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we would move the decimal point two positions to the right.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458200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1441" t="-1385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9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52600"/>
            <a:ext cx="823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Convert each decimal to a percentage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895600"/>
                <a:ext cx="1316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.32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131677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431" y="4572000"/>
                <a:ext cx="1307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.09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31" y="4572000"/>
                <a:ext cx="13077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5192" y="2895599"/>
                <a:ext cx="3582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.32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=32%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92" y="2895599"/>
                <a:ext cx="358258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4495800"/>
                <a:ext cx="3354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.09(100%)=9%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495800"/>
                <a:ext cx="335418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7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52600"/>
            <a:ext cx="823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Convert each decimal to a percentage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895600"/>
                <a:ext cx="15073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2.34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150733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431" y="4572000"/>
                <a:ext cx="15554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.116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31" y="4572000"/>
                <a:ext cx="155542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2895599"/>
                <a:ext cx="41904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2.34(100%)=234%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599"/>
                <a:ext cx="419044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8600" y="4572000"/>
                <a:ext cx="4122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.116(100%)=11.6%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572000"/>
                <a:ext cx="412202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133" y="137160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Essential Question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819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“Is the application of algebraic concepts a benefit to society?”</a:t>
            </a:r>
          </a:p>
        </p:txBody>
      </p:sp>
    </p:spTree>
    <p:extLst>
      <p:ext uri="{BB962C8B-B14F-4D97-AF65-F5344CB8AC3E}">
        <p14:creationId xmlns:p14="http://schemas.microsoft.com/office/powerpoint/2010/main" val="3291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79933" y="1295400"/>
            <a:ext cx="8229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Fraction		Decimal		Percent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4/5</a:t>
            </a:r>
            <a:r>
              <a:rPr lang="en-US" sz="2800" dirty="0" smtClean="0"/>
              <a:t>		      .8			</a:t>
            </a:r>
            <a:r>
              <a:rPr lang="en-US" sz="2800" dirty="0" smtClean="0">
                <a:solidFill>
                  <a:srgbClr val="FF0000"/>
                </a:solidFill>
              </a:rPr>
              <a:t>    80%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   	3/5			</a:t>
            </a:r>
            <a:r>
              <a:rPr lang="en-US" sz="2800" dirty="0" smtClean="0">
                <a:solidFill>
                  <a:srgbClr val="FF0000"/>
                </a:solidFill>
              </a:rPr>
              <a:t>      .6	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     60%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1/40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   .025</a:t>
            </a:r>
            <a:r>
              <a:rPr lang="en-US" sz="2800" dirty="0" smtClean="0"/>
              <a:t>		   2.5%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1/200</a:t>
            </a:r>
            <a:r>
              <a:rPr lang="en-US" sz="2800" dirty="0" smtClean="0"/>
              <a:t>	  	    .005		</a:t>
            </a:r>
            <a:r>
              <a:rPr lang="en-US" sz="2800" dirty="0" smtClean="0">
                <a:solidFill>
                  <a:srgbClr val="FF0000"/>
                </a:solidFill>
              </a:rPr>
              <a:t>     .5%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8288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7400" y="18288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28194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97987" y="2838718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" y="38862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38862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7642" y="5074276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97987" y="50292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Fraction		Decimal		Percent</a:t>
            </a:r>
          </a:p>
          <a:p>
            <a:pPr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7/20</a:t>
            </a:r>
            <a:r>
              <a:rPr lang="en-US" sz="2800" dirty="0" smtClean="0"/>
              <a:t>		     .35		   </a:t>
            </a:r>
            <a:r>
              <a:rPr lang="en-US" sz="2800" dirty="0" smtClean="0">
                <a:solidFill>
                  <a:srgbClr val="FF0000"/>
                </a:solidFill>
              </a:rPr>
              <a:t>35%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   3/2000		</a:t>
            </a:r>
            <a:r>
              <a:rPr lang="en-US" sz="2800" dirty="0" smtClean="0">
                <a:solidFill>
                  <a:srgbClr val="FF0000"/>
                </a:solidFill>
              </a:rPr>
              <a:t>    .0015		   .15%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1/90		  .01111...</a:t>
            </a:r>
            <a:r>
              <a:rPr lang="en-US" sz="2800" dirty="0" smtClean="0"/>
              <a:t>		   1 1/9%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2 ½ </a:t>
            </a:r>
            <a:r>
              <a:rPr lang="en-US" sz="2800" dirty="0" smtClean="0"/>
              <a:t>	  	    2.5		</a:t>
            </a:r>
            <a:r>
              <a:rPr lang="en-US" sz="2800" dirty="0" smtClean="0">
                <a:solidFill>
                  <a:srgbClr val="FF0000"/>
                </a:solidFill>
              </a:rPr>
              <a:t>       	   250%</a:t>
            </a:r>
            <a:endParaRPr lang="en-US" sz="2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33400" y="16764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7400" y="16764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52800" y="27432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97987" y="27432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" y="3879761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52800" y="3873321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2668" y="49530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19800" y="4800600"/>
            <a:ext cx="160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199620"/>
                <a:ext cx="88456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the original or total amount in the problem.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99620"/>
                <a:ext cx="88456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78" t="-11628" r="-20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20049" y="1371600"/>
            <a:ext cx="4903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98510"/>
            <a:ext cx="8540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 is the total amount, original amount, or entire amount.  It is the amount that the </a:t>
            </a:r>
            <a:r>
              <a:rPr lang="en-US" sz="2800" i="1" dirty="0" smtClean="0"/>
              <a:t>portion </a:t>
            </a:r>
            <a:r>
              <a:rPr lang="en-US" sz="2800" dirty="0" smtClean="0"/>
              <a:t>is</a:t>
            </a:r>
            <a:r>
              <a:rPr lang="en-US" sz="2800" i="1" dirty="0" smtClean="0"/>
              <a:t> </a:t>
            </a:r>
            <a:r>
              <a:rPr lang="en-US" sz="2800" dirty="0" smtClean="0"/>
              <a:t>a part of.  In a sentence the base is often closely associated with the preposition </a:t>
            </a:r>
            <a:r>
              <a:rPr lang="en-US" sz="2800" b="1" i="1" dirty="0" smtClean="0">
                <a:solidFill>
                  <a:srgbClr val="FF0000"/>
                </a:solidFill>
              </a:rPr>
              <a:t>“of”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232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362200"/>
                <a:ext cx="56099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Portion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the part of the base.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62200"/>
                <a:ext cx="560999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174" t="-11765" r="-97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20049" y="1371600"/>
            <a:ext cx="4903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049" y="33528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Portion can refer to the part, partial amount, amount of increase or decrease, or amount of change.  It is a portion of the base. In a sentence the portion is often closely associated with a form of the verb </a:t>
            </a:r>
            <a:r>
              <a:rPr lang="en-US" sz="2800" b="1" dirty="0" smtClean="0">
                <a:solidFill>
                  <a:srgbClr val="FF0000"/>
                </a:solidFill>
              </a:rPr>
              <a:t>“is”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83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049" y="1371600"/>
            <a:ext cx="4903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405390"/>
                <a:ext cx="78815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the percentage given in the problem.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05390"/>
                <a:ext cx="788158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25" t="-11765" r="-387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1" y="3581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Rate is usually written as a percent, but it may be a decimal or fraction.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75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methods for solving percent problems:</a:t>
            </a:r>
          </a:p>
          <a:p>
            <a:r>
              <a:rPr lang="en-US" sz="2800" b="1" i="1" dirty="0" smtClean="0"/>
              <a:t>Percent Formula</a:t>
            </a:r>
            <a:endParaRPr lang="en-US" sz="2800" b="1" i="1" dirty="0"/>
          </a:p>
          <a:p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3213100"/>
            <a:ext cx="2682394" cy="2654300"/>
            <a:chOff x="2489200" y="2209800"/>
            <a:chExt cx="3657600" cy="3657600"/>
          </a:xfrm>
        </p:grpSpPr>
        <p:sp>
          <p:nvSpPr>
            <p:cNvPr id="8" name="Oval 7"/>
            <p:cNvSpPr/>
            <p:nvPr/>
          </p:nvSpPr>
          <p:spPr bwMode="auto">
            <a:xfrm>
              <a:off x="2489200" y="2209800"/>
              <a:ext cx="3657600" cy="3657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 bwMode="auto">
            <a:xfrm>
              <a:off x="2489200" y="40386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endCxn id="8" idx="4"/>
            </p:cNvCxnSpPr>
            <p:nvPr/>
          </p:nvCxnSpPr>
          <p:spPr bwMode="auto">
            <a:xfrm>
              <a:off x="4318000" y="4038600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1981200" y="3733799"/>
            <a:ext cx="106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801" y="4793954"/>
            <a:ext cx="11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9637" y="4777950"/>
            <a:ext cx="103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2315125"/>
                <a:ext cx="1826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315125"/>
                <a:ext cx="182665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9650" y="3447257"/>
                <a:ext cx="1236300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650" y="3447257"/>
                <a:ext cx="1236300" cy="896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53200" y="3429115"/>
                <a:ext cx="1236300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29115"/>
                <a:ext cx="1236300" cy="8961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14" idx="2"/>
          </p:cNvCxnSpPr>
          <p:nvPr/>
        </p:nvCxnSpPr>
        <p:spPr bwMode="auto">
          <a:xfrm flipH="1">
            <a:off x="5638800" y="2838345"/>
            <a:ext cx="532327" cy="5907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2"/>
          </p:cNvCxnSpPr>
          <p:nvPr/>
        </p:nvCxnSpPr>
        <p:spPr bwMode="auto">
          <a:xfrm>
            <a:off x="6171127" y="2838345"/>
            <a:ext cx="610673" cy="5907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226426" y="4639450"/>
            <a:ext cx="4653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Percent must be a </a:t>
            </a:r>
            <a:r>
              <a:rPr lang="en-US" u="sng" dirty="0"/>
              <a:t>decimal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3 Versions</a:t>
            </a:r>
          </a:p>
        </p:txBody>
      </p:sp>
    </p:spTree>
    <p:extLst>
      <p:ext uri="{BB962C8B-B14F-4D97-AF65-F5344CB8AC3E}">
        <p14:creationId xmlns:p14="http://schemas.microsoft.com/office/powerpoint/2010/main" val="8304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methods for solving percent problems:</a:t>
            </a:r>
          </a:p>
          <a:p>
            <a:r>
              <a:rPr lang="en-US" sz="2800" b="1" i="1" dirty="0" smtClean="0"/>
              <a:t>Proportion Method</a:t>
            </a:r>
            <a:endParaRPr lang="en-US" sz="2800" b="1" i="1" dirty="0"/>
          </a:p>
          <a:p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3213100"/>
            <a:ext cx="2682394" cy="2654300"/>
            <a:chOff x="2489200" y="2209800"/>
            <a:chExt cx="3657600" cy="3657600"/>
          </a:xfrm>
        </p:grpSpPr>
        <p:sp>
          <p:nvSpPr>
            <p:cNvPr id="8" name="Oval 7"/>
            <p:cNvSpPr/>
            <p:nvPr/>
          </p:nvSpPr>
          <p:spPr bwMode="auto">
            <a:xfrm>
              <a:off x="2489200" y="2209800"/>
              <a:ext cx="3657600" cy="3657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 bwMode="auto">
            <a:xfrm>
              <a:off x="2489200" y="40386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endCxn id="8" idx="4"/>
            </p:cNvCxnSpPr>
            <p:nvPr/>
          </p:nvCxnSpPr>
          <p:spPr bwMode="auto">
            <a:xfrm>
              <a:off x="4318000" y="4038600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1981200" y="3733799"/>
            <a:ext cx="106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801" y="4793954"/>
            <a:ext cx="11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9637" y="4777950"/>
            <a:ext cx="103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26426" y="4639450"/>
            <a:ext cx="4653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Percent must be a </a:t>
            </a:r>
            <a:r>
              <a:rPr lang="en-US" u="sng" dirty="0" smtClean="0"/>
              <a:t>percent</a:t>
            </a:r>
            <a:endParaRPr lang="en-US" u="sng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1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8051" y="2680395"/>
                <a:ext cx="4142949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𝑃𝑜𝑟𝑡𝑖𝑜𝑛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𝐵𝑎𝑠𝑒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51" y="2680395"/>
                <a:ext cx="4142949" cy="989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9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295400"/>
            <a:ext cx="510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 Note</a:t>
            </a:r>
            <a:endParaRPr lang="en-US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4384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setting up your percentage problems always make sure that the rate (percentage) and portion represent the same quantity.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30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2209800"/>
            <a:ext cx="3657600" cy="3657600"/>
            <a:chOff x="2489200" y="2209800"/>
            <a:chExt cx="3657600" cy="3657600"/>
          </a:xfrm>
        </p:grpSpPr>
        <p:sp>
          <p:nvSpPr>
            <p:cNvPr id="3" name="Oval 2"/>
            <p:cNvSpPr/>
            <p:nvPr/>
          </p:nvSpPr>
          <p:spPr bwMode="auto">
            <a:xfrm>
              <a:off x="2489200" y="2209800"/>
              <a:ext cx="3657600" cy="3657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5" name="Straight Connector 4"/>
            <p:cNvCxnSpPr>
              <a:stCxn id="3" idx="2"/>
              <a:endCxn id="3" idx="6"/>
            </p:cNvCxnSpPr>
            <p:nvPr/>
          </p:nvCxnSpPr>
          <p:spPr bwMode="auto">
            <a:xfrm>
              <a:off x="2489200" y="40386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endCxn id="3" idx="4"/>
            </p:cNvCxnSpPr>
            <p:nvPr/>
          </p:nvCxnSpPr>
          <p:spPr bwMode="auto">
            <a:xfrm>
              <a:off x="4318000" y="4038600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2095740" y="2951490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(portion)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9637" y="442978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(rate)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3388" y="441960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(base)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80856" y="3263205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circle can help you solve percentage problems.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2209800"/>
            <a:ext cx="3657600" cy="3657600"/>
            <a:chOff x="2489200" y="2209800"/>
            <a:chExt cx="3657600" cy="3657600"/>
          </a:xfrm>
        </p:grpSpPr>
        <p:sp>
          <p:nvSpPr>
            <p:cNvPr id="3" name="Oval 2"/>
            <p:cNvSpPr/>
            <p:nvPr/>
          </p:nvSpPr>
          <p:spPr bwMode="auto">
            <a:xfrm>
              <a:off x="2489200" y="2209800"/>
              <a:ext cx="3657600" cy="3657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5" name="Straight Connector 4"/>
            <p:cNvCxnSpPr>
              <a:stCxn id="3" idx="2"/>
              <a:endCxn id="3" idx="6"/>
            </p:cNvCxnSpPr>
            <p:nvPr/>
          </p:nvCxnSpPr>
          <p:spPr bwMode="auto">
            <a:xfrm>
              <a:off x="2489200" y="40386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endCxn id="3" idx="4"/>
            </p:cNvCxnSpPr>
            <p:nvPr/>
          </p:nvCxnSpPr>
          <p:spPr bwMode="auto">
            <a:xfrm>
              <a:off x="4318000" y="4038600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2095740" y="2951490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(portion)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9637" y="442978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(rate)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3388" y="441960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(base)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80856" y="2286000"/>
            <a:ext cx="388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solving for the portion (P), multiply the rate (R) and the base (B). </a:t>
            </a:r>
            <a:r>
              <a:rPr lang="en-US" sz="2800" dirty="0" smtClean="0">
                <a:solidFill>
                  <a:srgbClr val="FF0000"/>
                </a:solidFill>
              </a:rPr>
              <a:t>Note the rate must be written in decimal form </a:t>
            </a:r>
            <a:r>
              <a:rPr lang="en-US" sz="2800" i="1" u="sng" dirty="0" smtClean="0">
                <a:solidFill>
                  <a:srgbClr val="FF0000"/>
                </a:solidFill>
              </a:rPr>
              <a:t>if</a:t>
            </a:r>
            <a:r>
              <a:rPr lang="en-US" sz="2800" dirty="0" smtClean="0">
                <a:solidFill>
                  <a:srgbClr val="FF0000"/>
                </a:solidFill>
              </a:rPr>
              <a:t> using the </a:t>
            </a:r>
            <a:r>
              <a:rPr lang="en-US" sz="2800" b="1" dirty="0" smtClean="0">
                <a:solidFill>
                  <a:srgbClr val="FF0000"/>
                </a:solidFill>
              </a:rPr>
              <a:t>Percent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Formula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cxnSp>
        <p:nvCxnSpPr>
          <p:cNvPr id="14" name="Straight Connector 13"/>
          <p:cNvCxnSpPr>
            <a:stCxn id="3" idx="2"/>
          </p:cNvCxnSpPr>
          <p:nvPr/>
        </p:nvCxnSpPr>
        <p:spPr bwMode="auto">
          <a:xfrm flipV="1">
            <a:off x="1143000" y="2209800"/>
            <a:ext cx="1701189" cy="1828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676400" y="2209800"/>
            <a:ext cx="1701189" cy="1828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252928" y="2362200"/>
            <a:ext cx="1572466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843883" y="2667000"/>
            <a:ext cx="1270917" cy="1371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471669" y="2951490"/>
            <a:ext cx="1024131" cy="10871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081728" y="3352800"/>
            <a:ext cx="642672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62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1" y="1625025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word “percent” means “per 100”.  The symbol for percent is “%”.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3200400"/>
                <a:ext cx="206415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=53%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0400"/>
                <a:ext cx="2064155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23558" y="3200400"/>
                <a:ext cx="20641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=12%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558" y="3200400"/>
                <a:ext cx="2064155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8918" y="4578307"/>
                <a:ext cx="226292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137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=137%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18" y="4578307"/>
                <a:ext cx="2262927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81546" y="4578306"/>
                <a:ext cx="213789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9.3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=9.3%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46" y="4578306"/>
                <a:ext cx="2137893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52800" y="106680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8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2209800"/>
            <a:ext cx="3657600" cy="3657600"/>
            <a:chOff x="2489200" y="2209800"/>
            <a:chExt cx="3657600" cy="3657600"/>
          </a:xfrm>
        </p:grpSpPr>
        <p:sp>
          <p:nvSpPr>
            <p:cNvPr id="3" name="Oval 2"/>
            <p:cNvSpPr/>
            <p:nvPr/>
          </p:nvSpPr>
          <p:spPr bwMode="auto">
            <a:xfrm>
              <a:off x="2489200" y="2209800"/>
              <a:ext cx="3657600" cy="3657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5" name="Straight Connector 4"/>
            <p:cNvCxnSpPr>
              <a:stCxn id="3" idx="2"/>
              <a:endCxn id="3" idx="6"/>
            </p:cNvCxnSpPr>
            <p:nvPr/>
          </p:nvCxnSpPr>
          <p:spPr bwMode="auto">
            <a:xfrm>
              <a:off x="2489200" y="40386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endCxn id="3" idx="4"/>
            </p:cNvCxnSpPr>
            <p:nvPr/>
          </p:nvCxnSpPr>
          <p:spPr bwMode="auto">
            <a:xfrm>
              <a:off x="4318000" y="4038600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2095740" y="2951490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(portion)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9637" y="442978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(rate)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3388" y="441960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(base)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80856" y="31242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solving for the rate (R), divide the portion (P) by the base (B).</a:t>
            </a:r>
            <a:endParaRPr lang="en-US" sz="2800" dirty="0"/>
          </a:p>
        </p:txBody>
      </p:sp>
      <p:cxnSp>
        <p:nvCxnSpPr>
          <p:cNvPr id="14" name="Straight Connector 13"/>
          <p:cNvCxnSpPr>
            <a:stCxn id="3" idx="2"/>
          </p:cNvCxnSpPr>
          <p:nvPr/>
        </p:nvCxnSpPr>
        <p:spPr bwMode="auto">
          <a:xfrm>
            <a:off x="1143000" y="4038600"/>
            <a:ext cx="1803400" cy="177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1752600" y="4038600"/>
            <a:ext cx="1193189" cy="12649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252928" y="4032141"/>
            <a:ext cx="668072" cy="59826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32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2209800"/>
            <a:ext cx="3657600" cy="3657600"/>
            <a:chOff x="2489200" y="2209800"/>
            <a:chExt cx="3657600" cy="3657600"/>
          </a:xfrm>
        </p:grpSpPr>
        <p:sp>
          <p:nvSpPr>
            <p:cNvPr id="3" name="Oval 2"/>
            <p:cNvSpPr/>
            <p:nvPr/>
          </p:nvSpPr>
          <p:spPr bwMode="auto">
            <a:xfrm>
              <a:off x="2489200" y="2209800"/>
              <a:ext cx="3657600" cy="3657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5" name="Straight Connector 4"/>
            <p:cNvCxnSpPr>
              <a:stCxn id="3" idx="2"/>
              <a:endCxn id="3" idx="6"/>
            </p:cNvCxnSpPr>
            <p:nvPr/>
          </p:nvCxnSpPr>
          <p:spPr bwMode="auto">
            <a:xfrm>
              <a:off x="2489200" y="40386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endCxn id="3" idx="4"/>
            </p:cNvCxnSpPr>
            <p:nvPr/>
          </p:nvCxnSpPr>
          <p:spPr bwMode="auto">
            <a:xfrm>
              <a:off x="4318000" y="4038600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2095740" y="2951490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(portion)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9637" y="442978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(rate)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3388" y="441960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(base)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80856" y="2286000"/>
            <a:ext cx="388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solving for the base (B), divide the portion (P) by the rate (R). </a:t>
            </a:r>
            <a:r>
              <a:rPr lang="en-US" sz="2800" dirty="0">
                <a:solidFill>
                  <a:srgbClr val="FF0000"/>
                </a:solidFill>
              </a:rPr>
              <a:t>Note the rate must be written in decimal </a:t>
            </a:r>
            <a:r>
              <a:rPr lang="en-US" sz="2800" dirty="0" smtClean="0">
                <a:solidFill>
                  <a:srgbClr val="FF0000"/>
                </a:solidFill>
              </a:rPr>
              <a:t>form </a:t>
            </a:r>
            <a:r>
              <a:rPr lang="en-US" sz="2800" i="1" u="sng" dirty="0" smtClean="0">
                <a:solidFill>
                  <a:srgbClr val="FF0000"/>
                </a:solidFill>
              </a:rPr>
              <a:t>if</a:t>
            </a:r>
            <a:r>
              <a:rPr lang="en-US" sz="2800" dirty="0" smtClean="0">
                <a:solidFill>
                  <a:srgbClr val="FF0000"/>
                </a:solidFill>
              </a:rPr>
              <a:t> using the </a:t>
            </a:r>
            <a:r>
              <a:rPr lang="en-US" sz="2800" b="1" dirty="0" smtClean="0">
                <a:solidFill>
                  <a:srgbClr val="FF0000"/>
                </a:solidFill>
              </a:rPr>
              <a:t>Percent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Formula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946400" y="4339774"/>
            <a:ext cx="1854200" cy="14768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945790" y="4038600"/>
            <a:ext cx="1397610" cy="12649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004436" y="4038600"/>
            <a:ext cx="668072" cy="6023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78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071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20%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400</m:t>
                    </m:r>
                  </m:oMath>
                </a14:m>
                <a:r>
                  <a:rPr lang="en-US" sz="2800" dirty="0" smtClean="0"/>
                  <a:t> is what number?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7116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5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  <a:endCxn id="9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>
                <a:endCxn id="9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9637" y="4573302"/>
              <a:ext cx="1030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 (rate)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1460" y="4563122"/>
              <a:ext cx="1132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 (base)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52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6904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400</m:t>
                    </m:r>
                  </m:oMath>
                </a14:m>
                <a:r>
                  <a:rPr lang="en-US" sz="2800" dirty="0" smtClean="0"/>
                  <a:t> is what number?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690445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6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4133" y="4804134"/>
              <a:ext cx="1030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.20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01460" y="4563122"/>
              <a:ext cx="1132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 (base)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3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0599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20%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u="sng" dirty="0" smtClean="0">
                    <a:solidFill>
                      <a:srgbClr val="0070C0"/>
                    </a:solidFill>
                  </a:rPr>
                  <a:t>of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𝟒𝟎𝟎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is what number?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9946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432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4133" y="4804134"/>
              <a:ext cx="1030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.20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4197" y="4804134"/>
              <a:ext cx="1132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400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1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6673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20%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400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is what number?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6673622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54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4133" y="4804134"/>
              <a:ext cx="1030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.20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4197" y="4804134"/>
              <a:ext cx="1132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400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600" y="3472190"/>
                <a:ext cx="3213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=.20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400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472190"/>
                <a:ext cx="321331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2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15% </m:t>
                    </m:r>
                  </m:oMath>
                </a14:m>
                <a:r>
                  <a:rPr lang="en-US" sz="2800" dirty="0" smtClean="0"/>
                  <a:t>of what number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900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519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  <a:endCxn id="9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>
                <a:endCxn id="9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9637" y="4573302"/>
              <a:ext cx="1030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 (rate)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1460" y="4563122"/>
              <a:ext cx="1132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 (base)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87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4133" y="4804134"/>
              <a:ext cx="1030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.15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01460" y="4563122"/>
              <a:ext cx="1132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 (base)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% </m:t>
                    </m:r>
                  </m:oMath>
                </a14:m>
                <a:r>
                  <a:rPr lang="en-US" sz="2800" dirty="0" smtClean="0"/>
                  <a:t>of what number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900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952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1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2131280" y="3733799"/>
              <a:ext cx="940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900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4133" y="4804134"/>
              <a:ext cx="1030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.15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2362200"/>
                <a:ext cx="7138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15% </m:t>
                    </m:r>
                  </m:oMath>
                </a14:m>
                <a:r>
                  <a:rPr lang="en-US" sz="2800" dirty="0" smtClean="0"/>
                  <a:t>of what number </a:t>
                </a:r>
                <a:r>
                  <a:rPr lang="en-US" sz="2800" b="1" u="sng" dirty="0" smtClean="0">
                    <a:solidFill>
                      <a:srgbClr val="0070C0"/>
                    </a:solidFill>
                  </a:rPr>
                  <a:t>is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𝟗𝟎𝟎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138493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427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01460" y="4563122"/>
            <a:ext cx="113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 (base)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2186208" y="3733800"/>
              <a:ext cx="864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900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4133" y="4804134"/>
              <a:ext cx="1030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.15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600" y="3733800"/>
                <a:ext cx="285520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900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.15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=6000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733800"/>
                <a:ext cx="2855205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15% </m:t>
                    </m:r>
                  </m:oMath>
                </a14:m>
                <a:r>
                  <a:rPr lang="en-US" sz="2800" dirty="0" smtClean="0"/>
                  <a:t>of what number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900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519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01460" y="4563122"/>
            <a:ext cx="113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 (base)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3657600"/>
            <a:ext cx="4114800" cy="457200"/>
          </a:xfrm>
          <a:prstGeom prst="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387" y="1627659"/>
            <a:ext cx="8869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Working with percentages is a common skill in math.  We are going to discuss the relationship between percentages, decimals, and fractions.  For example: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1266" y="3124200"/>
                <a:ext cx="8856535" cy="3076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	</a:t>
                </a:r>
                <a:r>
                  <a:rPr lang="en-US" sz="2800" u="sng" dirty="0" smtClean="0"/>
                  <a:t>Percent</a:t>
                </a:r>
                <a:r>
                  <a:rPr lang="en-US" sz="2800" dirty="0" smtClean="0"/>
                  <a:t>		</a:t>
                </a:r>
                <a:r>
                  <a:rPr lang="en-US" sz="2800" u="sng" dirty="0" smtClean="0"/>
                  <a:t>Decimal</a:t>
                </a:r>
                <a:r>
                  <a:rPr lang="en-US" sz="2800" dirty="0" smtClean="0"/>
                  <a:t>		</a:t>
                </a:r>
                <a:r>
                  <a:rPr lang="en-US" sz="2800" u="sng" dirty="0" smtClean="0"/>
                  <a:t>Fraction:</a:t>
                </a:r>
                <a:endParaRPr lang="en-US" sz="2800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   100%		    1.0			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800" dirty="0" smtClean="0"/>
              </a:p>
              <a:p>
                <a:r>
                  <a:rPr lang="en-US" sz="2800" dirty="0" smtClean="0"/>
                  <a:t>	     75%		    0.75		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800" dirty="0"/>
              </a:p>
              <a:p>
                <a:r>
                  <a:rPr lang="en-US" sz="2800" dirty="0" smtClean="0"/>
                  <a:t>	     30%		    0.3		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66" y="3124200"/>
                <a:ext cx="8856535" cy="3076099"/>
              </a:xfrm>
              <a:prstGeom prst="rect">
                <a:avLst/>
              </a:prstGeom>
              <a:blipFill rotWithShape="1">
                <a:blip r:embed="rId2"/>
                <a:stretch>
                  <a:fillRect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52800" y="106680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5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725 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94.25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65" t="-11765" r="-50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  <a:endCxn id="9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>
                <a:endCxn id="9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9637" y="4573302"/>
              <a:ext cx="1030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 (rate)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1460" y="4563122"/>
              <a:ext cx="1132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 (base)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67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802841" y="3733800"/>
              <a:ext cx="1362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(portion)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4872335"/>
              <a:ext cx="1132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725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2362200"/>
                <a:ext cx="73484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</a:t>
                </a:r>
                <a:r>
                  <a:rPr lang="en-US" sz="2800" b="1" u="sng" dirty="0" smtClean="0">
                    <a:solidFill>
                      <a:srgbClr val="FF0000"/>
                    </a:solidFill>
                  </a:rPr>
                  <a:t>of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𝟕𝟐𝟓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94.25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34848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43" t="-11765" r="-41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439637" y="4573302"/>
            <a:ext cx="103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 (rate)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981200" y="3733799"/>
              <a:ext cx="1069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94.25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07801" y="4793954"/>
            <a:ext cx="11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725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2362200"/>
                <a:ext cx="74243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725 </m:t>
                    </m:r>
                  </m:oMath>
                </a14:m>
                <a:r>
                  <a:rPr lang="en-US" sz="2800" b="1" u="sng" dirty="0" smtClean="0">
                    <a:solidFill>
                      <a:srgbClr val="0070C0"/>
                    </a:solidFill>
                  </a:rPr>
                  <a:t>is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𝟐𝟓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42434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26" t="-11765" r="-493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39637" y="4573302"/>
            <a:ext cx="103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 (rate)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1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213100"/>
            <a:ext cx="2682394" cy="2654300"/>
            <a:chOff x="1143000" y="3213100"/>
            <a:chExt cx="2682394" cy="26543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213100"/>
              <a:ext cx="2682394" cy="2654300"/>
              <a:chOff x="2489200" y="2209800"/>
              <a:chExt cx="3657600" cy="36576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489200" y="2209800"/>
                <a:ext cx="36576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  <a:endCxn id="5" idx="6"/>
              </p:cNvCxnSpPr>
              <p:nvPr/>
            </p:nvCxnSpPr>
            <p:spPr bwMode="auto">
              <a:xfrm>
                <a:off x="2489200" y="4038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>
                <a:endCxn id="5" idx="4"/>
              </p:cNvCxnSpPr>
              <p:nvPr/>
            </p:nvCxnSpPr>
            <p:spPr bwMode="auto">
              <a:xfrm>
                <a:off x="4318000" y="4038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981200" y="3733800"/>
              <a:ext cx="981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94.25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600" y="3869035"/>
                <a:ext cx="3982180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94.25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725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=.13=13%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69035"/>
                <a:ext cx="3982180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514600" y="4796135"/>
            <a:ext cx="11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725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725 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94.25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65" t="-11765" r="-50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39637" y="4573302"/>
            <a:ext cx="103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 (rate)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514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use proportions and the cross product to solve problems involving percentages.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3810000"/>
                <a:ext cx="381886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𝑃𝑜𝑟𝑡𝑖𝑜𝑛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𝐵𝑎𝑠𝑒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810000"/>
                <a:ext cx="3818866" cy="989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9448" y="495300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48" y="4953000"/>
                <a:ext cx="1797352" cy="9773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6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6540" y="3352800"/>
                <a:ext cx="3402022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3200" dirty="0" smtClean="0">
                          <a:latin typeface="Cambria Math"/>
                          <a:ea typeface="Cambria Math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ad</m:t>
                      </m:r>
                      <m:r>
                        <a:rPr lang="en-US" sz="3200" b="0" i="0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bc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40" y="3352800"/>
                <a:ext cx="3402022" cy="935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43200" y="1143000"/>
            <a:ext cx="3365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 Product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1336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For any real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do not equal 0: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534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29" t="-6369" r="-221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 rot="19274886">
            <a:off x="2984369" y="2997070"/>
            <a:ext cx="675491" cy="1691157"/>
          </a:xfrm>
          <a:prstGeom prst="ellipse">
            <a:avLst/>
          </a:prstGeom>
          <a:solidFill>
            <a:srgbClr val="FFFF00">
              <a:alpha val="43922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86654" y="3523286"/>
            <a:ext cx="675491" cy="594796"/>
          </a:xfrm>
          <a:prstGeom prst="ellipse">
            <a:avLst/>
          </a:prstGeom>
          <a:solidFill>
            <a:srgbClr val="FFFF00">
              <a:alpha val="43922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 rot="2371309">
            <a:off x="2962257" y="2976664"/>
            <a:ext cx="675491" cy="1691157"/>
          </a:xfrm>
          <a:prstGeom prst="ellipse">
            <a:avLst/>
          </a:prstGeom>
          <a:solidFill>
            <a:srgbClr val="92D050">
              <a:alpha val="43922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1977" y="3486361"/>
            <a:ext cx="675491" cy="631722"/>
          </a:xfrm>
          <a:prstGeom prst="ellipse">
            <a:avLst/>
          </a:prstGeom>
          <a:solidFill>
            <a:srgbClr val="92D050">
              <a:alpha val="43922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8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071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20%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400</m:t>
                    </m:r>
                  </m:oMath>
                </a14:m>
                <a:r>
                  <a:rPr lang="en-US" sz="2800" dirty="0" smtClean="0"/>
                  <a:t> is what number?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7116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5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2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6904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400</m:t>
                    </m:r>
                  </m:oMath>
                </a14:m>
                <a:r>
                  <a:rPr lang="en-US" sz="2800" dirty="0" smtClean="0"/>
                  <a:t> is what number?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690445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6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" y="3429000"/>
                <a:ext cx="3120918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𝑃𝑜𝑟𝑡𝑖𝑜𝑛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𝐵𝑎𝑠𝑒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3120918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24400" y="34290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You do not have </a:t>
            </a: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convert the rate to a decimal.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3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0599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20%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u="sng" dirty="0" smtClean="0">
                    <a:solidFill>
                      <a:srgbClr val="0070C0"/>
                    </a:solidFill>
                  </a:rPr>
                  <a:t>of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𝟒𝟎𝟎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is what number?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9946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432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429000"/>
                <a:ext cx="3120918" cy="928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𝑃𝑜𝑟𝑡𝑖𝑜𝑛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𝟒𝟎𝟎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3120918" cy="9285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4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6673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20%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400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is what number?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6673622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54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600" y="3472190"/>
                <a:ext cx="2871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100</m:t>
                      </m:r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=20(400)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472190"/>
                <a:ext cx="287123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" y="3429000"/>
                <a:ext cx="3120918" cy="928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𝑃𝑜𝑟𝑡𝑖𝑜𝑛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𝟒𝟎𝟎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3120918" cy="9285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19600" y="4048780"/>
                <a:ext cx="23743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100</m:t>
                      </m:r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=8000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048780"/>
                <a:ext cx="237430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4658380"/>
                <a:ext cx="1380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=80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58380"/>
                <a:ext cx="138044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2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65" y="1721500"/>
            <a:ext cx="8627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Percent to Fraction:</a:t>
            </a:r>
            <a:endParaRPr lang="en-US" sz="2800" dirty="0" smtClean="0"/>
          </a:p>
          <a:p>
            <a:endParaRPr lang="en-US" sz="2800" u="sng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Divide</a:t>
            </a:r>
            <a:r>
              <a:rPr lang="en-US" sz="2800" dirty="0" smtClean="0"/>
              <a:t> the percent by 100%, drop or “cancel” the % signs, and reduce the fraction to simplest form.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52800" y="106680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0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15% </m:t>
                    </m:r>
                  </m:oMath>
                </a14:m>
                <a:r>
                  <a:rPr lang="en-US" sz="2800" dirty="0" smtClean="0"/>
                  <a:t>of what number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900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519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9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% </m:t>
                    </m:r>
                  </m:oMath>
                </a14:m>
                <a:r>
                  <a:rPr lang="en-US" sz="2800" dirty="0" smtClean="0"/>
                  <a:t>of what number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900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952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" y="3429000"/>
                <a:ext cx="3120918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𝑃𝑜𝑟𝑡𝑖𝑜𝑛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𝐵𝑎𝑠𝑒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3120918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0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2362200"/>
                <a:ext cx="7138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15% </m:t>
                    </m:r>
                  </m:oMath>
                </a14:m>
                <a:r>
                  <a:rPr lang="en-US" sz="2800" dirty="0" smtClean="0"/>
                  <a:t>of what number </a:t>
                </a:r>
                <a:r>
                  <a:rPr lang="en-US" sz="2800" b="1" u="sng" dirty="0" smtClean="0">
                    <a:solidFill>
                      <a:srgbClr val="0070C0"/>
                    </a:solidFill>
                  </a:rPr>
                  <a:t>is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𝟗𝟎𝟎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138493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427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4400" y="3429000"/>
                <a:ext cx="2677848" cy="999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𝟗𝟎𝟎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𝐵𝑎𝑠𝑒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2677848" cy="9998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4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7484" y="3403600"/>
                <a:ext cx="288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=100(900)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84" y="3403600"/>
                <a:ext cx="28848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15% </m:t>
                    </m:r>
                  </m:oMath>
                </a14:m>
                <a:r>
                  <a:rPr lang="en-US" sz="2800" dirty="0" smtClean="0"/>
                  <a:t>of what number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900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05032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519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0" y="3429000"/>
                <a:ext cx="2677848" cy="999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900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𝐵𝑎𝑠𝑒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2677848" cy="9998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239" y="4048780"/>
                <a:ext cx="23879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=90000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39" y="4048780"/>
                <a:ext cx="238796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1156" y="4658380"/>
                <a:ext cx="1791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=6000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156" y="4658380"/>
                <a:ext cx="17916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69294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92940"/>
                <a:ext cx="1797352" cy="977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9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725 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94.25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65" t="-11765" r="-50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2362200"/>
                <a:ext cx="73484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</a:t>
                </a:r>
                <a:r>
                  <a:rPr lang="en-US" sz="2800" b="1" u="sng" dirty="0" smtClean="0">
                    <a:solidFill>
                      <a:srgbClr val="FF0000"/>
                    </a:solidFill>
                  </a:rPr>
                  <a:t>of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𝟕𝟐𝟓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94.25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34848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43" t="-11765" r="-41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429000"/>
                <a:ext cx="3818994" cy="928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𝑅𝑎𝑡𝑒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𝑃𝑜𝑟𝑡𝑖𝑜𝑛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𝟕𝟐𝟓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3818994" cy="9285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5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2362200"/>
                <a:ext cx="74243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725 </m:t>
                    </m:r>
                  </m:oMath>
                </a14:m>
                <a:r>
                  <a:rPr lang="en-US" sz="2800" b="1" u="sng" dirty="0" smtClean="0">
                    <a:solidFill>
                      <a:srgbClr val="0070C0"/>
                    </a:solidFill>
                  </a:rPr>
                  <a:t>is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𝟐𝟓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42434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26" t="-11765" r="-493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7775" y="3429000"/>
                <a:ext cx="3038459" cy="91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𝑅𝑎𝑡𝑒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𝟕𝟐𝟓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75" y="3429000"/>
                <a:ext cx="3038459" cy="913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58380"/>
                <a:ext cx="1797352" cy="977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3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75" y="1371600"/>
            <a:ext cx="7443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Percentage Problems – Method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percent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725 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94.25</m:t>
                    </m:r>
                  </m:oMath>
                </a14:m>
                <a:r>
                  <a:rPr lang="en-US" sz="2800" dirty="0" smtClean="0"/>
                  <a:t>?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726032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65" t="-11765" r="-50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7774" y="3312826"/>
                <a:ext cx="2914516" cy="91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𝑅𝑎𝑡𝑒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94.25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725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74" y="3312826"/>
                <a:ext cx="2914516" cy="913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7660" y="3312826"/>
                <a:ext cx="3350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725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=100(94.25)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60" y="3312826"/>
                <a:ext cx="335066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3820180"/>
                <a:ext cx="2382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725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=9425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20180"/>
                <a:ext cx="238244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8017" y="4343400"/>
                <a:ext cx="17075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=13%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17" y="4343400"/>
                <a:ext cx="170758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0200" y="4464340"/>
                <a:ext cx="1797352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𝐼𝑠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𝑂𝑓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64340"/>
                <a:ext cx="1797352" cy="977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7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324" y="1650175"/>
            <a:ext cx="773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Convert each percent to a fraction.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590800"/>
                <a:ext cx="1597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) 70%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15972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8932" y="4250494"/>
                <a:ext cx="1360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) 4%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32" y="4250494"/>
                <a:ext cx="136069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374425"/>
                <a:ext cx="3691203" cy="103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70%=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70%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374425"/>
                <a:ext cx="3691203" cy="1036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4038600"/>
                <a:ext cx="3463577" cy="103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4%=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4%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038600"/>
                <a:ext cx="3463577" cy="10367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5562600" y="24384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715000" y="30480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410200" y="41148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638800" y="47244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76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324" y="1650175"/>
            <a:ext cx="773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Convert each percent to a fraction.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590800"/>
                <a:ext cx="1787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) 120%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178786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8932" y="4250494"/>
                <a:ext cx="1920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) 14.5%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32" y="4250494"/>
                <a:ext cx="192091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374425"/>
                <a:ext cx="4680640" cy="103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120%=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120%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374425"/>
                <a:ext cx="4680640" cy="1036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5200" y="4029118"/>
                <a:ext cx="5761064" cy="104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14.5%=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14.5%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100%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145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29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029118"/>
                <a:ext cx="5761064" cy="10467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5943600" y="24384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943600" y="30480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108700" y="4114800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707579"/>
            <a:ext cx="381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47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6" y="1524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method to convert a fraction to a percent we use the following properties of mathematics.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2743200"/>
                <a:ext cx="61644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Multiplication property of 1: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743200"/>
                <a:ext cx="616444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7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8927" y="3505200"/>
                <a:ext cx="292894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100%=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7" y="3505200"/>
                <a:ext cx="2928943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1000" y="4572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we </a:t>
            </a:r>
            <a:r>
              <a:rPr lang="en-US" sz="2800" b="1" dirty="0" smtClean="0">
                <a:solidFill>
                  <a:srgbClr val="FF0000"/>
                </a:solidFill>
              </a:rPr>
              <a:t>multiply</a:t>
            </a:r>
            <a:r>
              <a:rPr lang="en-US" sz="2800" dirty="0" smtClean="0">
                <a:solidFill>
                  <a:srgbClr val="FF0000"/>
                </a:solidFill>
              </a:rPr>
              <a:t> a fraction by 100% (1) we will not change the value of the fraction but will change to a percentage.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65" y="1721500"/>
            <a:ext cx="8627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Fraction to Percent:</a:t>
            </a:r>
            <a:endParaRPr lang="en-US" sz="2800" dirty="0" smtClean="0"/>
          </a:p>
          <a:p>
            <a:endParaRPr lang="en-US" sz="2800" u="sng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Multiply </a:t>
            </a:r>
            <a:r>
              <a:rPr lang="en-US" sz="2800" dirty="0" smtClean="0"/>
              <a:t>the fraction by 100%, which “adds” the % sign, and reduce the fraction to simplest form.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52800" y="106680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Percent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4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1998</TotalTime>
  <Words>1591</Words>
  <Application>Microsoft Office PowerPoint</Application>
  <PresentationFormat>On-screen Show (4:3)</PresentationFormat>
  <Paragraphs>285</Paragraphs>
  <Slides>57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ＭＳ Ｐゴシック</vt:lpstr>
      <vt:lpstr>Arial</vt:lpstr>
      <vt:lpstr>Cambria Math</vt:lpstr>
      <vt:lpstr>FVTC_blue_WAF</vt:lpstr>
      <vt:lpstr>College Tech Math 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237</cp:revision>
  <cp:lastPrinted>2009-03-09T19:30:18Z</cp:lastPrinted>
  <dcterms:created xsi:type="dcterms:W3CDTF">2009-04-30T13:56:20Z</dcterms:created>
  <dcterms:modified xsi:type="dcterms:W3CDTF">2014-09-25T12:55:01Z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